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Google Sans Medium"/>
      <p:regular r:id="rId35"/>
      <p:bold r:id="rId36"/>
      <p:italic r:id="rId37"/>
      <p:boldItalic r:id="rId38"/>
    </p:embeddedFont>
    <p:embeddedFont>
      <p:font typeface="Quattrocento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7019F9-6CCF-4E54-96E1-517E336282C0}">
  <a:tblStyle styleId="{D47019F9-6CCF-4E54-96E1-517E336282C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.fntdata"/><Relationship Id="rId42" Type="http://schemas.openxmlformats.org/officeDocument/2006/relationships/font" Target="fonts/QuattrocentoSans-boldItalic.fntdata"/><Relationship Id="rId41" Type="http://schemas.openxmlformats.org/officeDocument/2006/relationships/font" Target="fonts/Quattrocento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GoogleSansMedium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GoogleSansMedium-italic.fntdata"/><Relationship Id="rId36" Type="http://schemas.openxmlformats.org/officeDocument/2006/relationships/font" Target="fonts/GoogleSansMedium-bold.fntdata"/><Relationship Id="rId39" Type="http://schemas.openxmlformats.org/officeDocument/2006/relationships/font" Target="fonts/QuattrocentoSans-regular.fntdata"/><Relationship Id="rId38" Type="http://schemas.openxmlformats.org/officeDocument/2006/relationships/font" Target="fonts/GoogleSans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29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94b55a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94b55a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8b6040e3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8b6040e3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4b55a1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94b55a1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4b55a14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194b55a14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8b6040e37_0_1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8b6040e37_0_1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4b55a1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194b55a1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4b55a1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194b55a1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94b55a1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194b55a1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ced1309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cfced1309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fced13096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fced13096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fced130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cfced130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65d3cc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065d3cc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8b6040e3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8b6040e3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5d3cc03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065d3cc03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8b6040e3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18b6040e3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6ec32f12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06ec32f12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0">
  <p:cSld name="TITLE_2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1">
  <p:cSld name="TITLE_2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with picture - alt">
  <p:cSld name="Quote slide with picture - al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872729" y="2834620"/>
            <a:ext cx="4779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4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42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69" name="Google Shape;169;p42"/>
          <p:cNvSpPr/>
          <p:nvPr>
            <p:ph idx="2" type="pic"/>
          </p:nvPr>
        </p:nvSpPr>
        <p:spPr>
          <a:xfrm>
            <a:off x="5876925" y="0"/>
            <a:ext cx="3267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42"/>
          <p:cNvSpPr txBox="1"/>
          <p:nvPr>
            <p:ph idx="3" type="body"/>
          </p:nvPr>
        </p:nvSpPr>
        <p:spPr>
          <a:xfrm>
            <a:off x="872729" y="3057804"/>
            <a:ext cx="47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sz="11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type="title"/>
          </p:nvPr>
        </p:nvSpPr>
        <p:spPr>
          <a:xfrm>
            <a:off x="872729" y="1519238"/>
            <a:ext cx="477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688">
          <p15:clr>
            <a:srgbClr val="5ACBF0"/>
          </p15:clr>
        </p15:guide>
        <p15:guide id="2" orient="horz" pos="957">
          <p15:clr>
            <a:srgbClr val="5ACBF0"/>
          </p15:clr>
        </p15:guide>
        <p15:guide id="3" orient="horz" pos="216">
          <p15:clr>
            <a:srgbClr val="5ACBF0"/>
          </p15:clr>
        </p15:guide>
        <p15:guide id="4" pos="550">
          <p15:clr>
            <a:srgbClr val="5ACBF0"/>
          </p15:clr>
        </p15:guide>
        <p15:guide id="5" pos="3560">
          <p15:clr>
            <a:srgbClr val="5ACBF0"/>
          </p15:clr>
        </p15:guide>
        <p15:guide id="6" pos="3702">
          <p15:clr>
            <a:srgbClr val="5ACBF0"/>
          </p15:clr>
        </p15:guide>
        <p15:guide id="7" pos="3842">
          <p15:clr>
            <a:srgbClr val="5ACBF0"/>
          </p15:clr>
        </p15:guide>
        <p15:guide id="8" orient="horz" pos="2599">
          <p15:clr>
            <a:srgbClr val="5ACBF0"/>
          </p15:clr>
        </p15:guide>
        <p15:guide id="9" orient="horz" pos="1467">
          <p15:clr>
            <a:srgbClr val="FBAE40"/>
          </p15:clr>
        </p15:guide>
        <p15:guide id="10" pos="82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2 Column">
  <p:cSld name="Blank 12 Colum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pos="584">
          <p15:clr>
            <a:srgbClr val="A4A3A4"/>
          </p15:clr>
        </p15:guide>
        <p15:guide id="2" pos="721">
          <p15:clr>
            <a:srgbClr val="A4A3A4"/>
          </p15:clr>
        </p15:guide>
        <p15:guide id="3" pos="1030">
          <p15:clr>
            <a:srgbClr val="A4A3A4"/>
          </p15:clr>
        </p15:guide>
        <p15:guide id="4" pos="1167">
          <p15:clr>
            <a:srgbClr val="A4A3A4"/>
          </p15:clr>
        </p15:guide>
        <p15:guide id="5" pos="1475">
          <p15:clr>
            <a:srgbClr val="A4A3A4"/>
          </p15:clr>
        </p15:guide>
        <p15:guide id="6" pos="1613">
          <p15:clr>
            <a:srgbClr val="A4A3A4"/>
          </p15:clr>
        </p15:guide>
        <p15:guide id="7" pos="1921">
          <p15:clr>
            <a:srgbClr val="A4A3A4"/>
          </p15:clr>
        </p15:guide>
        <p15:guide id="8" pos="2058">
          <p15:clr>
            <a:srgbClr val="A4A3A4"/>
          </p15:clr>
        </p15:guide>
        <p15:guide id="9" pos="2371">
          <p15:clr>
            <a:srgbClr val="A4A3A4"/>
          </p15:clr>
        </p15:guide>
        <p15:guide id="10" pos="2511">
          <p15:clr>
            <a:srgbClr val="A4A3A4"/>
          </p15:clr>
        </p15:guide>
        <p15:guide id="11" pos="2815">
          <p15:clr>
            <a:srgbClr val="A4A3A4"/>
          </p15:clr>
        </p15:guide>
        <p15:guide id="12" pos="2948">
          <p15:clr>
            <a:srgbClr val="A4A3A4"/>
          </p15:clr>
        </p15:guide>
        <p15:guide id="13" pos="3257">
          <p15:clr>
            <a:srgbClr val="A4A3A4"/>
          </p15:clr>
        </p15:guide>
        <p15:guide id="14" pos="3398">
          <p15:clr>
            <a:srgbClr val="A4A3A4"/>
          </p15:clr>
        </p15:guide>
        <p15:guide id="15" pos="3703">
          <p15:clr>
            <a:srgbClr val="A4A3A4"/>
          </p15:clr>
        </p15:guide>
        <p15:guide id="16" pos="3840">
          <p15:clr>
            <a:srgbClr val="A4A3A4"/>
          </p15:clr>
        </p15:guide>
        <p15:guide id="17" pos="4147">
          <p15:clr>
            <a:srgbClr val="A4A3A4"/>
          </p15:clr>
        </p15:guide>
        <p15:guide id="18" pos="4285">
          <p15:clr>
            <a:srgbClr val="A4A3A4"/>
          </p15:clr>
        </p15:guide>
        <p15:guide id="19" pos="4592">
          <p15:clr>
            <a:srgbClr val="A4A3A4"/>
          </p15:clr>
        </p15:guide>
        <p15:guide id="20" pos="4731">
          <p15:clr>
            <a:srgbClr val="A4A3A4"/>
          </p15:clr>
        </p15:guide>
        <p15:guide id="21" pos="5038">
          <p15:clr>
            <a:srgbClr val="A4A3A4"/>
          </p15:clr>
        </p15:guide>
        <p15:guide id="22" pos="5175">
          <p15:clr>
            <a:srgbClr val="A4A3A4"/>
          </p15:clr>
        </p15:guide>
        <p15:guide id="23" orient="horz" pos="679">
          <p15:clr>
            <a:srgbClr val="5ACBF0"/>
          </p15:clr>
        </p15:guide>
        <p15:guide id="24" orient="horz" pos="953">
          <p15:clr>
            <a:srgbClr val="5ACBF0"/>
          </p15:clr>
        </p15:guide>
        <p15:guide id="25" orient="horz" pos="21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 Number Divider 1">
  <p:cSld name="6_Large Number Divider 1"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75" name="Google Shape;175;p44"/>
          <p:cNvSpPr txBox="1"/>
          <p:nvPr/>
        </p:nvSpPr>
        <p:spPr>
          <a:xfrm>
            <a:off x="0" y="510362"/>
            <a:ext cx="3267000" cy="4633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76200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1100"/>
          </a:p>
        </p:txBody>
      </p:sp>
      <p:sp>
        <p:nvSpPr>
          <p:cNvPr id="176" name="Google Shape;176;p44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quare Photo Right">
  <p:cSld name="Title - Square Photo Right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/>
          <p:nvPr>
            <p:ph idx="2" type="pic"/>
          </p:nvPr>
        </p:nvSpPr>
        <p:spPr>
          <a:xfrm>
            <a:off x="3974306" y="0"/>
            <a:ext cx="516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45"/>
          <p:cNvSpPr txBox="1"/>
          <p:nvPr>
            <p:ph type="title"/>
          </p:nvPr>
        </p:nvSpPr>
        <p:spPr>
          <a:xfrm>
            <a:off x="438150" y="342900"/>
            <a:ext cx="331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438150" y="1077516"/>
            <a:ext cx="26028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7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370">
          <p15:clr>
            <a:srgbClr val="A4A3A4"/>
          </p15:clr>
        </p15:guide>
        <p15:guide id="2" pos="2506">
          <p15:clr>
            <a:srgbClr val="A4A3A4"/>
          </p15:clr>
        </p15:guide>
        <p15:guide id="3" orient="horz" pos="679">
          <p15:clr>
            <a:srgbClr val="5ACBF0"/>
          </p15:clr>
        </p15:guide>
        <p15:guide id="4" orient="horz" pos="21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arge Number Divider 1">
  <p:cSld name="2_Large Number Divider 1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6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184" name="Google Shape;184;p46"/>
          <p:cNvSpPr txBox="1"/>
          <p:nvPr/>
        </p:nvSpPr>
        <p:spPr>
          <a:xfrm>
            <a:off x="0" y="510363"/>
            <a:ext cx="3267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100"/>
          </a:p>
        </p:txBody>
      </p:sp>
      <p:sp>
        <p:nvSpPr>
          <p:cNvPr id="185" name="Google Shape;185;p46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6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icture content">
  <p:cSld name="Four picture conte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 txBox="1"/>
          <p:nvPr>
            <p:ph type="title"/>
          </p:nvPr>
        </p:nvSpPr>
        <p:spPr>
          <a:xfrm>
            <a:off x="441197" y="342900"/>
            <a:ext cx="82638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47"/>
          <p:cNvSpPr txBox="1"/>
          <p:nvPr>
            <p:ph idx="1" type="body"/>
          </p:nvPr>
        </p:nvSpPr>
        <p:spPr>
          <a:xfrm>
            <a:off x="436960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0" name="Google Shape;190;p47"/>
          <p:cNvPicPr preferRelativeResize="0"/>
          <p:nvPr>
            <p:ph idx="2" type="pic"/>
          </p:nvPr>
        </p:nvPicPr>
        <p:blipFill/>
        <p:spPr>
          <a:xfrm>
            <a:off x="436959" y="1519238"/>
            <a:ext cx="1899600" cy="1899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1" name="Google Shape;191;p47"/>
          <p:cNvSpPr txBox="1"/>
          <p:nvPr>
            <p:ph idx="3" type="body"/>
          </p:nvPr>
        </p:nvSpPr>
        <p:spPr>
          <a:xfrm>
            <a:off x="2560431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2" name="Google Shape;192;p47"/>
          <p:cNvPicPr preferRelativeResize="0"/>
          <p:nvPr>
            <p:ph idx="4" type="pic"/>
          </p:nvPr>
        </p:nvPicPr>
        <p:blipFill/>
        <p:spPr>
          <a:xfrm>
            <a:off x="2560431" y="1519238"/>
            <a:ext cx="1899600" cy="189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3" name="Google Shape;193;p47"/>
          <p:cNvSpPr txBox="1"/>
          <p:nvPr>
            <p:ph idx="5" type="body"/>
          </p:nvPr>
        </p:nvSpPr>
        <p:spPr>
          <a:xfrm>
            <a:off x="4683903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4" name="Google Shape;194;p47"/>
          <p:cNvPicPr preferRelativeResize="0"/>
          <p:nvPr>
            <p:ph idx="6" type="pic"/>
          </p:nvPr>
        </p:nvPicPr>
        <p:blipFill/>
        <p:spPr>
          <a:xfrm>
            <a:off x="4683903" y="1519238"/>
            <a:ext cx="1899600" cy="189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5" name="Google Shape;195;p47"/>
          <p:cNvSpPr txBox="1"/>
          <p:nvPr>
            <p:ph idx="7" type="body"/>
          </p:nvPr>
        </p:nvSpPr>
        <p:spPr>
          <a:xfrm>
            <a:off x="6807375" y="3565454"/>
            <a:ext cx="18996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descr="This photo is a 'placeholder' only. Drag or drop your photo here, or click and tap the center to insert a photo." id="196" name="Google Shape;196;p47"/>
          <p:cNvPicPr preferRelativeResize="0"/>
          <p:nvPr>
            <p:ph idx="8" type="pic"/>
          </p:nvPr>
        </p:nvPicPr>
        <p:blipFill/>
        <p:spPr>
          <a:xfrm>
            <a:off x="6805421" y="1519238"/>
            <a:ext cx="1899600" cy="1899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97" name="Google Shape;197;p47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245">
          <p15:clr>
            <a:srgbClr val="5ACBF0"/>
          </p15:clr>
        </p15:guide>
        <p15:guide id="2" orient="horz" pos="957">
          <p15:clr>
            <a:srgbClr val="5ACBF0"/>
          </p15:clr>
        </p15:guide>
        <p15:guide id="3" orient="horz" pos="216">
          <p15:clr>
            <a:srgbClr val="5ACBF0"/>
          </p15:clr>
        </p15:guide>
        <p15:guide id="4" pos="1472">
          <p15:clr>
            <a:srgbClr val="5ACBF0"/>
          </p15:clr>
        </p15:guide>
        <p15:guide id="5" pos="1613">
          <p15:clr>
            <a:srgbClr val="5ACBF0"/>
          </p15:clr>
        </p15:guide>
        <p15:guide id="6" pos="2809">
          <p15:clr>
            <a:srgbClr val="5ACBF0"/>
          </p15:clr>
        </p15:guide>
        <p15:guide id="7" pos="2951">
          <p15:clr>
            <a:srgbClr val="5ACBF0"/>
          </p15:clr>
        </p15:guide>
        <p15:guide id="8" pos="4147">
          <p15:clr>
            <a:srgbClr val="5ACBF0"/>
          </p15:clr>
        </p15:guide>
        <p15:guide id="9" pos="4287">
          <p15:clr>
            <a:srgbClr val="5ACBF0"/>
          </p15:clr>
        </p15:guide>
        <p15:guide id="10" orient="horz" pos="215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rge Number Divider 1">
  <p:cSld name="8_Large Number Divider 1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8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200" name="Google Shape;200;p48"/>
          <p:cNvSpPr txBox="1"/>
          <p:nvPr/>
        </p:nvSpPr>
        <p:spPr>
          <a:xfrm>
            <a:off x="0" y="510363"/>
            <a:ext cx="3267000" cy="463320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2700000" dist="76200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1100"/>
          </a:p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type="title"/>
          </p:nvPr>
        </p:nvSpPr>
        <p:spPr>
          <a:xfrm>
            <a:off x="3706416" y="439341"/>
            <a:ext cx="50004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  <a:defRPr b="0" sz="27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 Divider 1">
  <p:cSld name="Large Number Divider 1">
    <p:bg>
      <p:bgPr>
        <a:solidFill>
          <a:schemeClr val="dk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3706416" y="439341"/>
            <a:ext cx="5000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sz="2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9"/>
          <p:cNvSpPr txBox="1"/>
          <p:nvPr/>
        </p:nvSpPr>
        <p:spPr>
          <a:xfrm>
            <a:off x="9266791" y="-152958"/>
            <a:ext cx="43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3A3A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ELT layout</a:t>
            </a:r>
            <a:endParaRPr sz="1100"/>
          </a:p>
        </p:txBody>
      </p:sp>
      <p:sp>
        <p:nvSpPr>
          <p:cNvPr id="206" name="Google Shape;206;p49"/>
          <p:cNvSpPr txBox="1"/>
          <p:nvPr/>
        </p:nvSpPr>
        <p:spPr>
          <a:xfrm>
            <a:off x="0" y="510364"/>
            <a:ext cx="32670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500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1100"/>
          </a:p>
        </p:txBody>
      </p:sp>
      <p:sp>
        <p:nvSpPr>
          <p:cNvPr id="207" name="Google Shape;207;p49"/>
          <p:cNvSpPr txBox="1"/>
          <p:nvPr>
            <p:ph idx="2" type="body"/>
          </p:nvPr>
        </p:nvSpPr>
        <p:spPr>
          <a:xfrm>
            <a:off x="3706416" y="980854"/>
            <a:ext cx="5000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2058">
          <p15:clr>
            <a:srgbClr val="5ACBF0"/>
          </p15:clr>
        </p15:guide>
        <p15:guide id="2" orient="horz" pos="1620">
          <p15:clr>
            <a:srgbClr val="5ACBF0"/>
          </p15:clr>
        </p15:guide>
        <p15:guide id="3" pos="1782">
          <p15:clr>
            <a:srgbClr val="5ACBF0"/>
          </p15:clr>
        </p15:guide>
        <p15:guide id="4" pos="233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3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medium.com/learning-the-machine-learning/cross-industry-standard-process-for-data-mining-crisp-dm-eabf3e4b2626" TargetMode="External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9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Invitado - Jesús G.</a:t>
            </a:r>
            <a:endParaRPr/>
          </a:p>
        </p:txBody>
      </p:sp>
      <p:sp>
        <p:nvSpPr>
          <p:cNvPr id="279" name="Google Shape;279;p59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developer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0"/>
          <p:cNvSpPr txBox="1"/>
          <p:nvPr/>
        </p:nvSpPr>
        <p:spPr>
          <a:xfrm>
            <a:off x="4204025" y="1935300"/>
            <a:ext cx="44982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1: Produciendo nuestro dataset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Creemos nuestro propio dataset</a:t>
            </a:r>
            <a:endParaRPr/>
          </a:p>
        </p:txBody>
      </p:sp>
      <p:sp>
        <p:nvSpPr>
          <p:cNvPr id="293" name="Google Shape;293;p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Usemos nuestro celular para tomar muestras de </a:t>
            </a:r>
            <a:r>
              <a:rPr lang="en"/>
              <a:t>algún</a:t>
            </a:r>
            <a:r>
              <a:rPr lang="en"/>
              <a:t> objeto (fotografía, audio, etc.) y </a:t>
            </a:r>
            <a:r>
              <a:rPr lang="en"/>
              <a:t>documentamos</a:t>
            </a:r>
            <a:r>
              <a:rPr lang="en"/>
              <a:t> su clase o lo que describe.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Haz una rápida exploración de los datos.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Explica limitantes de tu dataset.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rápidas propuestas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311700" y="1225225"/>
            <a:ext cx="85206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David Garcia:  Fotos de zapatos. En el caso de zapatos sería primero cuantificarlos, ver los tipos de zapatos, identificar si son de hombres o mujer y cruzar estas dos variables.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Omar Morales: detectar marca del electronico (marca de la computadora o pantalla… 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Omar Alonso: Fotos de guitarras. Como la de diferentes gatos pero de guitarras.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Daniel Benitez: Cajas de videojuegos. Simplemente detectar si hay alguna caja de videojuego.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Daniel Ludlow: Fotos de cubiertos: cucharas, tenedores, cuchillos, formas, colores, materiales, etc. Para los cubiertos sería un ejercicio de cuantificación, inclusive un modelo de clasificación.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Actividad en clase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3"/>
          <p:cNvSpPr txBox="1"/>
          <p:nvPr/>
        </p:nvSpPr>
        <p:spPr>
          <a:xfrm>
            <a:off x="4903050" y="965525"/>
            <a:ext cx="37716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Para mañana 9 de Marzo completar actividad de clase: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Producir documentación que describa los puntos de la tabla.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Hagan referencia a su proyecto en la diapositiva: 26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Incluyan referencia a su dataset, y anotaciones/clasificación.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Anexen documentación (la de la tablita de la izquierda).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07" name="Google Shape;307;p63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tipo de proyecto queremos desarrollar?</a:t>
            </a:r>
            <a:endParaRPr/>
          </a:p>
        </p:txBody>
      </p:sp>
      <p:sp>
        <p:nvSpPr>
          <p:cNvPr id="313" name="Google Shape;313;p6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 - Construir un detector de spam.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Ideas alternas (son solo de plantilla):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Voz - Detectar si la voz de una persona es hombre o mujer.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Imagen - Detectar si una imagen contiene a una mascota o no.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5"/>
          <p:cNvSpPr txBox="1"/>
          <p:nvPr/>
        </p:nvSpPr>
        <p:spPr>
          <a:xfrm>
            <a:off x="4903050" y="965525"/>
            <a:ext cx="40536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presentaremos nuestro proyecto de interés y los primeros descubrimientos: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Presentaremos la pregunta que queremos contestar (spam u otra idea?)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Expondremos el análisis correspondiente al “Entendimiento del Negocio”.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Expondremos nuestro primer prototipo del entendimiento de los datos producidos.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Utilicemos la herramienta de visualización de su interés (powerpoint, PBI, plt, etc.)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21" name="Google Shape;321;p65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2" name="Google Shape;322;p65"/>
          <p:cNvGraphicFramePr/>
          <p:nvPr/>
        </p:nvGraphicFramePr>
        <p:xfrm>
          <a:off x="4903038" y="33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051325"/>
              </a:tblGrid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6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6"/>
          <p:cNvSpPr txBox="1"/>
          <p:nvPr/>
        </p:nvSpPr>
        <p:spPr>
          <a:xfrm>
            <a:off x="5538550" y="1269600"/>
            <a:ext cx="33645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 sz="1300">
                <a:latin typeface="Nunito"/>
                <a:ea typeface="Nunito"/>
                <a:cs typeface="Nunito"/>
                <a:sym typeface="Nunito"/>
              </a:rPr>
              <a:t>día 3 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presentaremos el entendimiento final de nuestros datos producidos.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Presentaremos nuestros descubrimientos (usando la herramienta de visualización de nuestra elección).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Crearemos documentación sobre los datos para que alguien más pueda producir un modelo de predicción.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Expondremos los riesgos o potenciales riesgos que podrían expresarse si crearamos un modelo de predicción.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Expondremos patrones y descubrimientos en nuestros datos.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0" name="Google Shape;330;p66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DICIEMBRE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7"/>
          <p:cNvSpPr txBox="1"/>
          <p:nvPr/>
        </p:nvSpPr>
        <p:spPr>
          <a:xfrm>
            <a:off x="5361025" y="1833000"/>
            <a:ext cx="33603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persona tendrá un espacio para exponer todo lo que realizó en estas 2 semanas.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descubrimientos finales.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Intercambiaremos nuestro dataset y produciremos un modelo de predicción con el dataset recibido.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38" name="Google Shape;338;p67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 de modelado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8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5" name="Google Shape;3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1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al módulo: Los proyectos son no secuenciales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la data cuesta.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Proyecto 1: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Producción de datos.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8:15 - 8:40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Produce un pequeño dataset.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Presenta un análisis de tus datos.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9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351" name="Google Shape;3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2362650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224" name="Google Shape;2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sesión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3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 a instrucciones de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 IX: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Proyectos de Machine Learning.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epaso a la metodología llamada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 Industry Standard Process for Data Mining (CRISP-DM)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Exploraremos un caso de estudio en particular.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trabajar en la construcción de un pequeño dataset y crearemos un pequeño análisis de los datos.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4"/>
          <p:cNvSpPr txBox="1"/>
          <p:nvPr/>
        </p:nvSpPr>
        <p:spPr>
          <a:xfrm>
            <a:off x="4903050" y="965525"/>
            <a:ext cx="3771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vamos a estudiar un caso de estudio y: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Definiremos un problema a resolver.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Construiremos un dataset rápido para crear mejor empatía en el entendimiento del problema.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Discutiremos posibles ideas sobre desarrollo de proyecto.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0" name="Google Shape;240;p54"/>
          <p:cNvGraphicFramePr/>
          <p:nvPr/>
        </p:nvGraphicFramePr>
        <p:xfrm>
          <a:off x="9401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1616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</a:t>
                      </a:r>
                      <a:r>
                        <a:rPr lang="en" sz="800"/>
                        <a:t>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5"/>
          <p:cNvSpPr txBox="1"/>
          <p:nvPr/>
        </p:nvSpPr>
        <p:spPr>
          <a:xfrm>
            <a:off x="4903050" y="965525"/>
            <a:ext cx="4053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nuestro proyecto de interés y los primeros descubrimientos: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la pregunta que queremos contestar.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el análisis correspondiente al “Entendimiento del Negocio”.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nuestro primer prototipo del entendimiento de los datos producidos.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8" name="Google Shape;248;p55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9" name="Google Shape;249;p55"/>
          <p:cNvGraphicFramePr/>
          <p:nvPr/>
        </p:nvGraphicFramePr>
        <p:xfrm>
          <a:off x="4903038" y="33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051325"/>
              </a:tblGrid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6"/>
          <p:cNvSpPr txBox="1"/>
          <p:nvPr/>
        </p:nvSpPr>
        <p:spPr>
          <a:xfrm>
            <a:off x="5538550" y="1269600"/>
            <a:ext cx="3148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el entendimiento final de nuestros datos producidos.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Presentaremos nuestros descubrimientos.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Crearemos documentación sobre los datos para que alguien más pueda producir un modelo de predicción.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Expondremos los riesgos o potenciales riesgos que podrían expresarse si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crearamos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un modelo de predicción.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57" name="Google Shape;257;p56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DICIEMBRE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7"/>
          <p:cNvSpPr txBox="1"/>
          <p:nvPr/>
        </p:nvSpPr>
        <p:spPr>
          <a:xfrm>
            <a:off x="5361025" y="1833000"/>
            <a:ext cx="3360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persona tendrá un espacio para exponer todo lo que realizó en estas 2 semanas.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Intercambiaremos nuestro dataset y produciremos un modelo de predicción con el dataset recibido.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65" name="Google Shape;265;p57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{D47019F9-6CCF-4E54-96E1-517E336282C0}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 de modelado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8"/>
          <p:cNvSpPr txBox="1"/>
          <p:nvPr/>
        </p:nvSpPr>
        <p:spPr>
          <a:xfrm>
            <a:off x="529500" y="1700423"/>
            <a:ext cx="3683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Medium</a:t>
            </a:r>
            <a:b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 u="sng">
                <a:solidFill>
                  <a:schemeClr val="hlink"/>
                </a:solidFill>
                <a:hlinkClick r:id="rId4"/>
              </a:rPr>
              <a:t>Cross-Industry Standard Process for Data Mining (CRISP-DM) | by Rushabh Sancheti | Learning the Machine Learning | Medium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CRoss-Industry Standard Process Model: CRISP-DM</a:t>
            </a:r>
            <a:endParaRPr sz="2700"/>
          </a:p>
        </p:txBody>
      </p:sp>
      <p:pic>
        <p:nvPicPr>
          <p:cNvPr id="273" name="Google Shape;27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650" y="1332050"/>
            <a:ext cx="4626000" cy="336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